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1" r:id="rId3"/>
    <p:sldId id="258" r:id="rId4"/>
    <p:sldId id="266" r:id="rId5"/>
    <p:sldId id="259" r:id="rId6"/>
    <p:sldId id="267" r:id="rId7"/>
    <p:sldId id="268" r:id="rId8"/>
    <p:sldId id="260" r:id="rId9"/>
    <p:sldId id="263" r:id="rId10"/>
    <p:sldId id="270" r:id="rId11"/>
    <p:sldId id="272" r:id="rId12"/>
    <p:sldId id="274" r:id="rId13"/>
    <p:sldId id="275" r:id="rId14"/>
    <p:sldId id="276" r:id="rId15"/>
    <p:sldId id="277" r:id="rId16"/>
    <p:sldId id="282" r:id="rId17"/>
    <p:sldId id="278" r:id="rId18"/>
    <p:sldId id="280" r:id="rId1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лавие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2" name="Подзаглавие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20" name="Контейнер за долния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10" name="Контейнер за номер н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Правоъгъл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6" name="Правоъгъл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9" name="Блоксхема: проце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схема: проце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егмент от кръ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ъстен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2B35730-BCF4-4396-B8B9-CDCD4DB8B04E}" type="datetimeFigureOut">
              <a:rPr lang="bg-BG" smtClean="0"/>
              <a:pPr/>
              <a:t>4.5.2020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5" name="Правоъгъл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bg-BG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bg-BG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bg-BG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000232" y="1285860"/>
            <a:ext cx="592935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БОЙНАТА СЛАВА НА ТУНДЖАНЦИ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УЧАСТИЕТО НА 8-МА ПЕХОТНА ТУНДЖАНСКА ДИВИЗИЯ ВЪВ ВОЙНИТЕ ЗА НАЦИОНАЛНО ОБЕДИНЕНИЕ (1912-1918)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14876" y="1447800"/>
            <a:ext cx="4218812" cy="4800600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/>
              <a:t>С присъединяването на Стара Загора към Княжество България започва изграждането и на частите на българската армия. </a:t>
            </a:r>
          </a:p>
          <a:p>
            <a:r>
              <a:rPr lang="bg-BG" dirty="0" smtClean="0"/>
              <a:t>На 12 януари 1886 г. с княжески указ  е сформиран 12-ти пехотен Балкански полк, в който влизат 4 пехотни дружини от бившата Южнобългарска войска. </a:t>
            </a:r>
          </a:p>
          <a:p>
            <a:endParaRPr lang="bg-BG" dirty="0"/>
          </a:p>
        </p:txBody>
      </p:sp>
      <p:pic>
        <p:nvPicPr>
          <p:cNvPr id="5122" name="Picture 2" descr="C:\Users\User\Documents\Тунджанци - 1\Балканска война\Указ за учредяване на 12-ти пех.пол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3346025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6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ОСМА ТУНДЖАНСКА ДИВИЗИЯ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85852" y="1285860"/>
            <a:ext cx="7647836" cy="128588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bg-BG" sz="2400" dirty="0" smtClean="0"/>
          </a:p>
          <a:p>
            <a:pPr algn="ctr">
              <a:buNone/>
            </a:pPr>
            <a:r>
              <a:rPr lang="bg-BG" sz="2400" dirty="0" smtClean="0"/>
              <a:t>През декември 1903 г. 12-ти пехотен полк става част от новосформираната 8-ма пехотна Тунджанска дивизия.</a:t>
            </a:r>
          </a:p>
          <a:p>
            <a:pPr>
              <a:buNone/>
            </a:pPr>
            <a:r>
              <a:rPr lang="bg-BG" b="1" dirty="0" smtClean="0"/>
              <a:t> </a:t>
            </a:r>
            <a:endParaRPr lang="bg-BG" dirty="0" smtClean="0"/>
          </a:p>
          <a:p>
            <a:endParaRPr lang="bg-BG" dirty="0"/>
          </a:p>
        </p:txBody>
      </p:sp>
      <p:pic>
        <p:nvPicPr>
          <p:cNvPr id="5" name="Picture 2" descr="C:\Users\User\Documents\140 години Стара Загора\foto\Picture 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7" y="2428868"/>
            <a:ext cx="4974807" cy="3214710"/>
          </a:xfrm>
          <a:prstGeom prst="rect">
            <a:avLst/>
          </a:prstGeom>
          <a:noFill/>
        </p:spPr>
      </p:pic>
      <p:sp>
        <p:nvSpPr>
          <p:cNvPr id="7" name="Текстово поле 6"/>
          <p:cNvSpPr txBox="1"/>
          <p:nvPr/>
        </p:nvSpPr>
        <p:spPr>
          <a:xfrm>
            <a:off x="2714612" y="5286388"/>
            <a:ext cx="414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b="1" i="1" dirty="0" smtClean="0"/>
          </a:p>
          <a:p>
            <a:pPr algn="ctr"/>
            <a:endParaRPr lang="bg-BG" b="1" i="1" dirty="0" smtClean="0"/>
          </a:p>
          <a:p>
            <a:pPr algn="ctr"/>
            <a:r>
              <a:rPr lang="bg-BG" b="1" i="1" dirty="0" smtClean="0"/>
              <a:t>             Офицерското събрание</a:t>
            </a:r>
            <a:endParaRPr lang="bg-BG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6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ОСМА ТУНДЖАНСКА ДИВИЗИЯ</a:t>
            </a:r>
            <a:endParaRPr lang="bg-BG" sz="3600" b="1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86380" y="1447800"/>
            <a:ext cx="3647308" cy="4800600"/>
          </a:xfrm>
        </p:spPr>
        <p:txBody>
          <a:bodyPr>
            <a:normAutofit/>
          </a:bodyPr>
          <a:lstStyle/>
          <a:p>
            <a:r>
              <a:rPr lang="ru-RU" sz="2200" dirty="0" err="1" smtClean="0"/>
              <a:t>Осма</a:t>
            </a:r>
            <a:r>
              <a:rPr lang="ru-RU" sz="2200" dirty="0" smtClean="0"/>
              <a:t> </a:t>
            </a:r>
            <a:r>
              <a:rPr lang="ru-RU" sz="2200" dirty="0" err="1" smtClean="0"/>
              <a:t>пехотна</a:t>
            </a:r>
            <a:r>
              <a:rPr lang="ru-RU" sz="2200" dirty="0" smtClean="0"/>
              <a:t> </a:t>
            </a:r>
            <a:r>
              <a:rPr lang="ru-RU" sz="2200" dirty="0" err="1" smtClean="0"/>
              <a:t>тунджанска</a:t>
            </a:r>
            <a:r>
              <a:rPr lang="ru-RU" sz="2200" dirty="0" smtClean="0"/>
              <a:t> дивизия </a:t>
            </a:r>
            <a:r>
              <a:rPr lang="ru-RU" sz="2200" dirty="0" smtClean="0"/>
              <a:t>се </a:t>
            </a:r>
            <a:r>
              <a:rPr lang="ru-RU" sz="2200" dirty="0" err="1" smtClean="0"/>
              <a:t>състои</a:t>
            </a:r>
            <a:r>
              <a:rPr lang="ru-RU" sz="2200" dirty="0" smtClean="0"/>
              <a:t> </a:t>
            </a:r>
            <a:r>
              <a:rPr lang="ru-RU" sz="2200" dirty="0" smtClean="0"/>
              <a:t>от </a:t>
            </a:r>
            <a:r>
              <a:rPr lang="ru-RU" sz="2200" dirty="0" smtClean="0"/>
              <a:t>две </a:t>
            </a:r>
            <a:r>
              <a:rPr lang="ru-RU" sz="2200" dirty="0" err="1" smtClean="0"/>
              <a:t>бригади</a:t>
            </a:r>
            <a:r>
              <a:rPr lang="ru-RU" sz="2200" dirty="0" smtClean="0"/>
              <a:t>:</a:t>
            </a:r>
            <a:endParaRPr lang="ru-RU" sz="2200" dirty="0" smtClean="0"/>
          </a:p>
          <a:p>
            <a:r>
              <a:rPr lang="ru-RU" sz="2200" dirty="0" err="1" smtClean="0"/>
              <a:t>Първа</a:t>
            </a:r>
            <a:r>
              <a:rPr lang="ru-RU" sz="2200" dirty="0" smtClean="0"/>
              <a:t> бригада, </a:t>
            </a:r>
            <a:r>
              <a:rPr lang="ru-RU" sz="2200" dirty="0" err="1" smtClean="0"/>
              <a:t>формирана</a:t>
            </a:r>
            <a:r>
              <a:rPr lang="ru-RU" sz="2200" dirty="0" smtClean="0"/>
              <a:t> от 10-ти </a:t>
            </a:r>
            <a:r>
              <a:rPr lang="ru-RU" sz="2200" dirty="0" err="1" smtClean="0"/>
              <a:t>Родопски</a:t>
            </a:r>
            <a:r>
              <a:rPr lang="ru-RU" sz="2200" dirty="0" smtClean="0"/>
              <a:t> и 30-ти </a:t>
            </a:r>
            <a:r>
              <a:rPr lang="ru-RU" sz="2200" dirty="0" err="1" smtClean="0"/>
              <a:t>Шейновски</a:t>
            </a:r>
            <a:r>
              <a:rPr lang="ru-RU" sz="2200" dirty="0" smtClean="0"/>
              <a:t> </a:t>
            </a:r>
            <a:r>
              <a:rPr lang="ru-RU" sz="2200" dirty="0" err="1" smtClean="0"/>
              <a:t>пехотни</a:t>
            </a:r>
            <a:r>
              <a:rPr lang="ru-RU" sz="2200" dirty="0" smtClean="0"/>
              <a:t> </a:t>
            </a:r>
            <a:r>
              <a:rPr lang="ru-RU" sz="2200" dirty="0" err="1" smtClean="0"/>
              <a:t>полкове</a:t>
            </a:r>
            <a:endParaRPr lang="ru-RU" sz="2200" dirty="0" smtClean="0"/>
          </a:p>
          <a:p>
            <a:r>
              <a:rPr lang="ru-RU" sz="2200" dirty="0" smtClean="0"/>
              <a:t>Втора бригада - 12-ти </a:t>
            </a:r>
            <a:r>
              <a:rPr lang="ru-RU" sz="2200" dirty="0" err="1" smtClean="0"/>
              <a:t>Балкански</a:t>
            </a:r>
            <a:r>
              <a:rPr lang="ru-RU" sz="2200" dirty="0" smtClean="0"/>
              <a:t> и 23-ти </a:t>
            </a:r>
            <a:r>
              <a:rPr lang="ru-RU" sz="2200" dirty="0" err="1" smtClean="0"/>
              <a:t>Шипченски</a:t>
            </a:r>
            <a:r>
              <a:rPr lang="ru-RU" sz="2200" dirty="0" smtClean="0"/>
              <a:t> </a:t>
            </a:r>
            <a:r>
              <a:rPr lang="ru-RU" sz="2200" dirty="0" err="1" smtClean="0"/>
              <a:t>пехотни</a:t>
            </a:r>
            <a:r>
              <a:rPr lang="ru-RU" sz="2200" dirty="0" smtClean="0"/>
              <a:t> </a:t>
            </a:r>
            <a:r>
              <a:rPr lang="ru-RU" sz="2200" dirty="0" err="1" smtClean="0"/>
              <a:t>полкове</a:t>
            </a:r>
            <a:endParaRPr lang="bg-BG" sz="2200" dirty="0"/>
          </a:p>
        </p:txBody>
      </p:sp>
      <p:pic>
        <p:nvPicPr>
          <p:cNvPr id="1026" name="Picture 2" descr="C:\Users\User\Desktop\снимки-фонд\79-29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469830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Балкански войни (1912-1913)</a:t>
            </a:r>
            <a:endParaRPr lang="bg-BG" b="1" dirty="0">
              <a:solidFill>
                <a:schemeClr val="accent3">
                  <a:lumMod val="75000"/>
                </a:schemeClr>
              </a:solidFill>
              <a:effectLst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43042" y="1447800"/>
            <a:ext cx="7290646" cy="90963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bg-BG" b="1" i="1" dirty="0" smtClean="0"/>
              <a:t>Своето бойно кръщение </a:t>
            </a:r>
            <a:r>
              <a:rPr lang="bg-BG" b="1" i="1" dirty="0" err="1" smtClean="0"/>
              <a:t>Тунджанци</a:t>
            </a:r>
            <a:r>
              <a:rPr lang="bg-BG" b="1" i="1" dirty="0" smtClean="0"/>
              <a:t> получават по време на Балканските войни (1912-1913 г.). </a:t>
            </a:r>
          </a:p>
          <a:p>
            <a:endParaRPr lang="bg-BG" dirty="0"/>
          </a:p>
        </p:txBody>
      </p:sp>
      <p:pic>
        <p:nvPicPr>
          <p:cNvPr id="3074" name="Picture 2" descr="C:\Users\User\Documents\New Folder\лекции\12-ti pehoten\12 Balkanski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500306"/>
            <a:ext cx="6057893" cy="3678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Балкански войни (1912-1913)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14942" y="1447800"/>
            <a:ext cx="3718746" cy="48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навечерието</a:t>
            </a:r>
            <a:r>
              <a:rPr lang="ru-RU" dirty="0" smtClean="0"/>
              <a:t> на </a:t>
            </a:r>
            <a:r>
              <a:rPr lang="ru-RU" dirty="0" err="1" smtClean="0"/>
              <a:t>Първата</a:t>
            </a:r>
            <a:r>
              <a:rPr lang="ru-RU" dirty="0" smtClean="0"/>
              <a:t> </a:t>
            </a:r>
            <a:r>
              <a:rPr lang="ru-RU" dirty="0" err="1" smtClean="0"/>
              <a:t>балканска</a:t>
            </a:r>
            <a:r>
              <a:rPr lang="ru-RU" dirty="0" smtClean="0"/>
              <a:t> война </a:t>
            </a:r>
            <a:r>
              <a:rPr lang="ru-RU" dirty="0" err="1" smtClean="0"/>
              <a:t>съставът</a:t>
            </a:r>
            <a:r>
              <a:rPr lang="ru-RU" dirty="0" smtClean="0"/>
              <a:t> на </a:t>
            </a:r>
            <a:r>
              <a:rPr lang="ru-RU" dirty="0" err="1" smtClean="0"/>
              <a:t>дивизията</a:t>
            </a:r>
            <a:r>
              <a:rPr lang="ru-RU" dirty="0" smtClean="0"/>
              <a:t> е </a:t>
            </a:r>
            <a:r>
              <a:rPr lang="ru-RU" dirty="0" err="1" smtClean="0"/>
              <a:t>попълнен</a:t>
            </a:r>
            <a:r>
              <a:rPr lang="ru-RU" dirty="0" smtClean="0"/>
              <a:t> от:</a:t>
            </a:r>
          </a:p>
          <a:p>
            <a:r>
              <a:rPr lang="ru-RU" dirty="0" smtClean="0"/>
              <a:t>51-ви и 52-ри </a:t>
            </a:r>
            <a:r>
              <a:rPr lang="ru-RU" dirty="0" err="1" smtClean="0"/>
              <a:t>пехотни</a:t>
            </a:r>
            <a:r>
              <a:rPr lang="ru-RU" dirty="0" smtClean="0"/>
              <a:t> </a:t>
            </a:r>
            <a:r>
              <a:rPr lang="ru-RU" dirty="0" err="1" smtClean="0"/>
              <a:t>полкове</a:t>
            </a:r>
            <a:endParaRPr lang="ru-RU" dirty="0" smtClean="0"/>
          </a:p>
          <a:p>
            <a:r>
              <a:rPr lang="ru-RU" dirty="0" smtClean="0"/>
              <a:t>8-ми скорострелен и 8-ми </a:t>
            </a:r>
            <a:r>
              <a:rPr lang="ru-RU" dirty="0" err="1" smtClean="0"/>
              <a:t>нескорострелен</a:t>
            </a:r>
            <a:r>
              <a:rPr lang="ru-RU" dirty="0" smtClean="0"/>
              <a:t> </a:t>
            </a:r>
            <a:r>
              <a:rPr lang="ru-RU" dirty="0" err="1" smtClean="0"/>
              <a:t>артилерийски</a:t>
            </a:r>
            <a:r>
              <a:rPr lang="ru-RU" dirty="0" smtClean="0"/>
              <a:t> </a:t>
            </a:r>
            <a:r>
              <a:rPr lang="ru-RU" dirty="0" err="1" smtClean="0"/>
              <a:t>полкове</a:t>
            </a:r>
            <a:r>
              <a:rPr lang="ru-RU" dirty="0" smtClean="0"/>
              <a:t>.</a:t>
            </a:r>
            <a:endParaRPr lang="bg-BG" dirty="0"/>
          </a:p>
        </p:txBody>
      </p:sp>
      <p:sp>
        <p:nvSpPr>
          <p:cNvPr id="2050" name="AutoShape 2" descr="ÑÑÐ½Ð´Ð¶Ð°Ð½ÑÐºÐ° Ð´Ð¸Ð²Ð¸Ð·Ð¸Ñ Archives - ÐÐ¸Ð·Ð½ÐµÑ Ð¿Ð¾ÑÐ° - Ð¡ÑÐ°ÑÐ° ÐÐ°Ð³Ð¾ÑÐ° Ð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2052" name="AutoShape 4" descr="ÑÑÐ½Ð´Ð¶Ð°Ð½ÑÐºÐ° Ð´Ð¸Ð²Ð¸Ð·Ð¸Ñ Archives - ÐÐ¸Ð·Ð½ÐµÑ Ð¿Ð¾ÑÐ° - Ð¡ÑÐ°ÑÐ° ÐÐ°Ð³Ð¾ÑÐ° Ð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054" name="Picture 6" descr="ÑÑÐ½Ð´Ð¶Ð°Ð½ÑÐºÐ° Ð´Ð¸Ð²Ð¸Ð·Ð¸Ñ Archives - ÐÐ¸Ð·Ð½ÐµÑ Ð¿Ð¾ÑÐ° - Ð¡ÑÐ°ÑÐ° ÐÐ°Ð³Ð¾ÑÐ° Ð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74002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Балкански войни (1912-1913)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85918" y="1447800"/>
            <a:ext cx="7147770" cy="9096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Командир на </a:t>
            </a:r>
            <a:r>
              <a:rPr lang="ru-RU" b="1" dirty="0" err="1" smtClean="0"/>
              <a:t>тунджанци</a:t>
            </a:r>
            <a:r>
              <a:rPr lang="ru-RU" b="1" dirty="0" smtClean="0"/>
              <a:t> е генерал-майор </a:t>
            </a:r>
            <a:r>
              <a:rPr lang="ru-RU" b="1" dirty="0" err="1" smtClean="0"/>
              <a:t>Димитър</a:t>
            </a:r>
            <a:r>
              <a:rPr lang="ru-RU" b="1" dirty="0" smtClean="0"/>
              <a:t> </a:t>
            </a:r>
            <a:r>
              <a:rPr lang="ru-RU" b="1" dirty="0" err="1" smtClean="0"/>
              <a:t>Кирков</a:t>
            </a:r>
            <a:r>
              <a:rPr lang="ru-RU" b="1" dirty="0" smtClean="0"/>
              <a:t> – </a:t>
            </a:r>
            <a:r>
              <a:rPr lang="ru-RU" b="1" dirty="0" err="1" smtClean="0"/>
              <a:t>завършил</a:t>
            </a:r>
            <a:r>
              <a:rPr lang="ru-RU" b="1" dirty="0" smtClean="0"/>
              <a:t> </a:t>
            </a:r>
            <a:r>
              <a:rPr lang="ru-RU" b="1" dirty="0" err="1" smtClean="0"/>
              <a:t>първия</a:t>
            </a:r>
            <a:r>
              <a:rPr lang="ru-RU" b="1" dirty="0" smtClean="0"/>
              <a:t> </a:t>
            </a:r>
            <a:r>
              <a:rPr lang="ru-RU" b="1" dirty="0" err="1" smtClean="0"/>
              <a:t>випуск</a:t>
            </a:r>
            <a:r>
              <a:rPr lang="ru-RU" b="1" dirty="0" smtClean="0"/>
              <a:t> на </a:t>
            </a:r>
            <a:r>
              <a:rPr lang="ru-RU" b="1" dirty="0" err="1" smtClean="0"/>
              <a:t>Военното</a:t>
            </a:r>
            <a:r>
              <a:rPr lang="ru-RU" b="1" dirty="0" smtClean="0"/>
              <a:t> училище в София.</a:t>
            </a:r>
          </a:p>
          <a:p>
            <a:pPr>
              <a:buFont typeface="Arial" pitchFamily="34" charset="0"/>
              <a:buChar char="•"/>
            </a:pPr>
            <a:endParaRPr lang="bg-BG" dirty="0"/>
          </a:p>
        </p:txBody>
      </p:sp>
      <p:pic>
        <p:nvPicPr>
          <p:cNvPr id="23554" name="Picture 2" descr="http://forum.boinaslava.net/attachment.php?attachmentid=2117&amp;d=1113510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00306"/>
            <a:ext cx="3409950" cy="4171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Балкански войни (1912-1913)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29256" y="1928802"/>
            <a:ext cx="3714744" cy="4214842"/>
          </a:xfrm>
        </p:spPr>
        <p:txBody>
          <a:bodyPr>
            <a:normAutofit/>
          </a:bodyPr>
          <a:lstStyle/>
          <a:p>
            <a:r>
              <a:rPr lang="bg-BG" sz="2000" dirty="0" err="1" smtClean="0"/>
              <a:t>Тунджанци</a:t>
            </a:r>
            <a:r>
              <a:rPr lang="bg-BG" sz="2000" dirty="0" smtClean="0"/>
              <a:t> участват в тежката шестмесечна обсада на считаната за непревземаема Одринска крепост.</a:t>
            </a:r>
          </a:p>
          <a:p>
            <a:r>
              <a:rPr lang="bg-BG" sz="2000" dirty="0" smtClean="0"/>
              <a:t>Отличават се с висок боен дух при щурмуването на фортовете </a:t>
            </a:r>
            <a:r>
              <a:rPr lang="bg-BG" sz="2000" dirty="0" err="1" smtClean="0"/>
              <a:t>Айджиолу</a:t>
            </a:r>
            <a:r>
              <a:rPr lang="bg-BG" sz="2000" dirty="0" smtClean="0"/>
              <a:t> и </a:t>
            </a:r>
            <a:r>
              <a:rPr lang="bg-BG" sz="2000" dirty="0" err="1" smtClean="0"/>
              <a:t>Айваз</a:t>
            </a:r>
            <a:r>
              <a:rPr lang="bg-BG" sz="2000" dirty="0" smtClean="0"/>
              <a:t> баба.</a:t>
            </a:r>
            <a:endParaRPr lang="bg-BG" sz="2000" dirty="0"/>
          </a:p>
        </p:txBody>
      </p:sp>
      <p:pic>
        <p:nvPicPr>
          <p:cNvPr id="4098" name="Picture 2" descr="C:\Users\User\Desktop\снимки-фонд\75-29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42984"/>
            <a:ext cx="3803276" cy="2786082"/>
          </a:xfrm>
          <a:prstGeom prst="rect">
            <a:avLst/>
          </a:prstGeom>
          <a:noFill/>
        </p:spPr>
      </p:pic>
      <p:pic>
        <p:nvPicPr>
          <p:cNvPr id="6145" name="Picture 1" descr="C:\Users\User\Desktop\бойната слава на тунджанци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256"/>
            <a:ext cx="4236720" cy="244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Балкански войни (1912-1913)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14876" y="1447800"/>
            <a:ext cx="4218812" cy="4800600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/>
              <a:t>Настъплението срещу крепостта започва на 12 март 1913 г. </a:t>
            </a:r>
          </a:p>
          <a:p>
            <a:r>
              <a:rPr lang="bg-BG" dirty="0" smtClean="0"/>
              <a:t>След вихрени атаки на нож, турските позиции са пробити, войниците премиват р. Арда.</a:t>
            </a:r>
          </a:p>
          <a:p>
            <a:r>
              <a:rPr lang="bg-BG" dirty="0" smtClean="0"/>
              <a:t>Към 11,30 ч. с музика и развети бойни знамена, 12-ти пехотен полк тържествено влиза в Одрински квартал </a:t>
            </a:r>
            <a:r>
              <a:rPr lang="bg-BG" dirty="0" err="1" smtClean="0"/>
              <a:t>Караагач</a:t>
            </a:r>
            <a:r>
              <a:rPr lang="bg-BG" dirty="0" smtClean="0"/>
              <a:t>. </a:t>
            </a:r>
          </a:p>
          <a:p>
            <a:pPr>
              <a:buNone/>
            </a:pPr>
            <a:endParaRPr lang="bg-BG" dirty="0" smtClean="0"/>
          </a:p>
          <a:p>
            <a:endParaRPr lang="bg-BG" dirty="0"/>
          </a:p>
        </p:txBody>
      </p:sp>
      <p:pic>
        <p:nvPicPr>
          <p:cNvPr id="5122" name="Picture 2" descr="C:\Users\User\Desktop\бойната слава на тунджанци\албум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4033379" cy="2500330"/>
          </a:xfrm>
          <a:prstGeom prst="rect">
            <a:avLst/>
          </a:prstGeom>
          <a:noFill/>
        </p:spPr>
      </p:pic>
      <p:pic>
        <p:nvPicPr>
          <p:cNvPr id="5123" name="Picture 3" descr="C:\Users\User\Desktop\бойната слава на тунджанци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14818"/>
            <a:ext cx="4133088" cy="2414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 smtClean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219200" y="1981200"/>
            <a:ext cx="13555663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/>
              <a:t>Началник</a:t>
            </a:r>
            <a:r>
              <a:rPr lang="ru-RU" b="1" dirty="0"/>
              <a:t> на </a:t>
            </a:r>
            <a:r>
              <a:rPr lang="ru-RU" b="1" dirty="0" err="1"/>
              <a:t>дивизията</a:t>
            </a:r>
            <a:r>
              <a:rPr lang="ru-RU" b="1" dirty="0"/>
              <a:t> – генерал-майор </a:t>
            </a:r>
            <a:r>
              <a:rPr lang="ru-RU" b="1" dirty="0" err="1"/>
              <a:t>Тодор</a:t>
            </a:r>
            <a:r>
              <a:rPr lang="ru-RU" b="1" dirty="0"/>
              <a:t> </a:t>
            </a:r>
            <a:r>
              <a:rPr lang="ru-RU" b="1" dirty="0" err="1"/>
              <a:t>Митов</a:t>
            </a:r>
            <a:endParaRPr lang="ru-RU" b="1" dirty="0"/>
          </a:p>
          <a:p>
            <a:pPr>
              <a:defRPr/>
            </a:pPr>
            <a:r>
              <a:rPr lang="ru-RU" b="1" dirty="0" err="1"/>
              <a:t>Началник-щаб</a:t>
            </a:r>
            <a:r>
              <a:rPr lang="ru-RU" b="1" dirty="0"/>
              <a:t> на </a:t>
            </a:r>
            <a:r>
              <a:rPr lang="ru-RU" b="1" dirty="0" err="1"/>
              <a:t>дивизията</a:t>
            </a:r>
            <a:r>
              <a:rPr lang="ru-RU" b="1" dirty="0"/>
              <a:t> - подполковник Никола </a:t>
            </a:r>
            <a:r>
              <a:rPr lang="ru-RU" b="1" dirty="0" err="1"/>
              <a:t>Янакиев</a:t>
            </a:r>
            <a:endParaRPr lang="ru-RU" b="1" dirty="0"/>
          </a:p>
          <a:p>
            <a:pPr>
              <a:defRPr/>
            </a:pPr>
            <a:endParaRPr lang="ru-RU" b="1" dirty="0"/>
          </a:p>
          <a:p>
            <a:pPr>
              <a:defRPr/>
            </a:pPr>
            <a:endParaRPr lang="ru-RU" b="1" dirty="0"/>
          </a:p>
          <a:p>
            <a:pPr>
              <a:defRPr/>
            </a:pPr>
            <a:r>
              <a:rPr lang="ru-RU" b="1" dirty="0" err="1"/>
              <a:t>Първа</a:t>
            </a:r>
            <a:r>
              <a:rPr lang="ru-RU" b="1" dirty="0"/>
              <a:t> бригада</a:t>
            </a:r>
          </a:p>
          <a:p>
            <a:pPr>
              <a:defRPr/>
            </a:pPr>
            <a:endParaRPr lang="ru-RU" b="1" dirty="0"/>
          </a:p>
          <a:p>
            <a:pPr>
              <a:defRPr/>
            </a:pPr>
            <a:r>
              <a:rPr lang="ru-RU" b="1" dirty="0"/>
              <a:t>Командир – полковник Владимир Серафимов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	</a:t>
            </a:r>
            <a:r>
              <a:rPr lang="ru-RU" b="1" dirty="0" err="1" smtClean="0"/>
              <a:t>Състав</a:t>
            </a:r>
            <a:r>
              <a:rPr lang="ru-RU" b="1" dirty="0" smtClean="0"/>
              <a:t>:</a:t>
            </a:r>
            <a:endParaRPr lang="ru-RU" b="1" dirty="0"/>
          </a:p>
          <a:p>
            <a:pPr lvl="1">
              <a:buFont typeface="Arial" pitchFamily="34" charset="0"/>
              <a:buChar char="•"/>
              <a:defRPr/>
            </a:pPr>
            <a:r>
              <a:rPr lang="ru-RU" b="1" dirty="0"/>
              <a:t> 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ru-RU" b="1" baseline="30000" dirty="0">
                <a:solidFill>
                  <a:schemeClr val="bg1">
                    <a:lumMod val="10000"/>
                  </a:schemeClr>
                </a:solidFill>
              </a:rPr>
              <a:t>-ти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bg1">
                    <a:lumMod val="10000"/>
                  </a:schemeClr>
                </a:solidFill>
              </a:rPr>
              <a:t>пехотен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1">
                    <a:lumMod val="10000"/>
                  </a:schemeClr>
                </a:solidFill>
              </a:rPr>
              <a:t>Родопски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полк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  <a:p>
            <a:pPr lvl="1">
              <a:defRPr/>
            </a:pP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30</a:t>
            </a:r>
            <a:r>
              <a:rPr lang="ru-RU" b="1" baseline="30000" dirty="0">
                <a:solidFill>
                  <a:schemeClr val="bg1">
                    <a:lumMod val="10000"/>
                  </a:schemeClr>
                </a:solidFill>
              </a:rPr>
              <a:t>-ти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bg1">
                    <a:lumMod val="10000"/>
                  </a:schemeClr>
                </a:solidFill>
              </a:rPr>
              <a:t>пехотен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bg1">
                    <a:lumMod val="10000"/>
                  </a:schemeClr>
                </a:solidFill>
              </a:rPr>
              <a:t>Шейновски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1">
                    <a:lumMod val="10000"/>
                  </a:schemeClr>
                </a:solidFill>
              </a:rPr>
              <a:t>полк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endParaRPr lang="bg-BG" dirty="0"/>
          </a:p>
        </p:txBody>
      </p:sp>
      <p:pic>
        <p:nvPicPr>
          <p:cNvPr id="5124" name="Картина 6" descr="serafimov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643182"/>
            <a:ext cx="21574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Текстово поле 6"/>
          <p:cNvSpPr txBox="1"/>
          <p:nvPr/>
        </p:nvSpPr>
        <p:spPr>
          <a:xfrm>
            <a:off x="6000760" y="6357958"/>
            <a:ext cx="314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Полк Владимир Серафимов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 smtClean="0"/>
          </a:p>
        </p:txBody>
      </p:sp>
      <p:sp>
        <p:nvSpPr>
          <p:cNvPr id="6147" name="Правоъгълник 2"/>
          <p:cNvSpPr>
            <a:spLocks noChangeArrowheads="1"/>
          </p:cNvSpPr>
          <p:nvPr/>
        </p:nvSpPr>
        <p:spPr bwMode="auto">
          <a:xfrm>
            <a:off x="990600" y="1582738"/>
            <a:ext cx="6781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      Втора </a:t>
            </a:r>
            <a:r>
              <a:rPr lang="ru-RU" b="1" dirty="0"/>
              <a:t>бригада</a:t>
            </a:r>
          </a:p>
          <a:p>
            <a:endParaRPr lang="ru-RU" b="1" dirty="0"/>
          </a:p>
          <a:p>
            <a:r>
              <a:rPr lang="ru-RU" b="1" dirty="0" smtClean="0"/>
              <a:t>    Командир </a:t>
            </a:r>
            <a:r>
              <a:rPr lang="ru-RU" b="1" dirty="0"/>
              <a:t> – полковник Иван Пашинов</a:t>
            </a:r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          </a:t>
            </a:r>
            <a:r>
              <a:rPr lang="ru-RU" b="1" dirty="0" err="1" smtClean="0"/>
              <a:t>Състав</a:t>
            </a:r>
            <a:r>
              <a:rPr lang="ru-RU" b="1" dirty="0" smtClean="0"/>
              <a:t>:</a:t>
            </a:r>
          </a:p>
          <a:p>
            <a:endParaRPr lang="ru-RU" b="1" dirty="0"/>
          </a:p>
          <a:p>
            <a:pPr lvl="1">
              <a:buFont typeface="Arial" charset="0"/>
              <a:buChar char="•"/>
            </a:pPr>
            <a:r>
              <a:rPr lang="ru-RU" b="1" dirty="0"/>
              <a:t>12</a:t>
            </a:r>
            <a:r>
              <a:rPr lang="ru-RU" b="1" baseline="30000" dirty="0"/>
              <a:t>-ти</a:t>
            </a:r>
            <a:r>
              <a:rPr lang="ru-RU" b="1" dirty="0"/>
              <a:t> </a:t>
            </a:r>
            <a:r>
              <a:rPr lang="ru-RU" b="1" dirty="0" err="1"/>
              <a:t>пехотен</a:t>
            </a:r>
            <a:r>
              <a:rPr lang="ru-RU" b="1" dirty="0"/>
              <a:t> </a:t>
            </a:r>
            <a:r>
              <a:rPr lang="ru-RU" b="1" dirty="0" err="1"/>
              <a:t>Балкански</a:t>
            </a:r>
            <a:r>
              <a:rPr lang="ru-RU" b="1" dirty="0"/>
              <a:t> </a:t>
            </a:r>
            <a:r>
              <a:rPr lang="ru-RU" b="1" dirty="0" smtClean="0"/>
              <a:t>полк</a:t>
            </a:r>
            <a:endParaRPr lang="ru-RU" b="1" dirty="0"/>
          </a:p>
          <a:p>
            <a:pPr lvl="1"/>
            <a:endParaRPr lang="ru-RU" b="1" dirty="0"/>
          </a:p>
          <a:p>
            <a:pPr lvl="1">
              <a:buFont typeface="Arial" charset="0"/>
              <a:buChar char="•"/>
            </a:pPr>
            <a:r>
              <a:rPr lang="ru-RU" b="1" dirty="0"/>
              <a:t>23</a:t>
            </a:r>
            <a:r>
              <a:rPr lang="ru-RU" b="1" baseline="30000" dirty="0"/>
              <a:t>-ти</a:t>
            </a:r>
            <a:r>
              <a:rPr lang="ru-RU" b="1" dirty="0"/>
              <a:t> </a:t>
            </a:r>
            <a:r>
              <a:rPr lang="ru-RU" b="1" dirty="0" err="1"/>
              <a:t>пехотен</a:t>
            </a:r>
            <a:r>
              <a:rPr lang="ru-RU" b="1" dirty="0"/>
              <a:t> </a:t>
            </a:r>
            <a:r>
              <a:rPr lang="ru-RU" b="1" dirty="0" err="1"/>
              <a:t>Шипченски</a:t>
            </a:r>
            <a:r>
              <a:rPr lang="ru-RU" b="1" dirty="0"/>
              <a:t> </a:t>
            </a:r>
            <a:r>
              <a:rPr lang="ru-RU" b="1" dirty="0" smtClean="0"/>
              <a:t>полк</a:t>
            </a: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>
              <a:buFont typeface="Arial" charset="0"/>
              <a:buChar char="•"/>
            </a:pPr>
            <a:endParaRPr lang="ru-RU" dirty="0"/>
          </a:p>
          <a:p>
            <a:pPr lvl="1"/>
            <a:endParaRPr lang="ru-RU" dirty="0"/>
          </a:p>
          <a:p>
            <a:endParaRPr lang="ru-RU" b="1" dirty="0"/>
          </a:p>
        </p:txBody>
      </p:sp>
      <p:pic>
        <p:nvPicPr>
          <p:cNvPr id="6148" name="Картина 3" descr="General-Major-Ivan-Pashinov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285992"/>
            <a:ext cx="25384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6072199" y="642939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Полк Иван </a:t>
            </a:r>
            <a:r>
              <a:rPr lang="bg-BG" b="1" dirty="0" err="1" smtClean="0"/>
              <a:t>Пашинов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 smtClean="0"/>
          </a:p>
        </p:txBody>
      </p:sp>
      <p:sp>
        <p:nvSpPr>
          <p:cNvPr id="7171" name="Правоъгълник 2"/>
          <p:cNvSpPr>
            <a:spLocks noChangeArrowheads="1"/>
          </p:cNvSpPr>
          <p:nvPr/>
        </p:nvSpPr>
        <p:spPr bwMode="auto">
          <a:xfrm>
            <a:off x="1285852" y="1828800"/>
            <a:ext cx="6943748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err="1"/>
              <a:t>Трета</a:t>
            </a:r>
            <a:r>
              <a:rPr lang="ru-RU" b="1" dirty="0"/>
              <a:t> бригада</a:t>
            </a:r>
          </a:p>
          <a:p>
            <a:endParaRPr lang="ru-RU" b="1" dirty="0"/>
          </a:p>
          <a:p>
            <a:r>
              <a:rPr lang="ru-RU" b="1" dirty="0"/>
              <a:t>Командир – полковник Иван </a:t>
            </a:r>
            <a:r>
              <a:rPr lang="ru-RU" b="1" dirty="0" err="1"/>
              <a:t>Върбанов</a:t>
            </a:r>
            <a:endParaRPr lang="ru-RU" b="1" dirty="0"/>
          </a:p>
          <a:p>
            <a:endParaRPr lang="ru-RU" b="1" dirty="0"/>
          </a:p>
          <a:p>
            <a:r>
              <a:rPr lang="ru-RU" b="1" dirty="0" smtClean="0"/>
              <a:t>      </a:t>
            </a:r>
            <a:r>
              <a:rPr lang="ru-RU" b="1" dirty="0" err="1" smtClean="0"/>
              <a:t>Състав</a:t>
            </a:r>
            <a:r>
              <a:rPr lang="ru-RU" b="1" dirty="0" smtClean="0"/>
              <a:t>: </a:t>
            </a:r>
            <a:endParaRPr lang="ru-RU" b="1" dirty="0"/>
          </a:p>
          <a:p>
            <a:pPr lvl="1">
              <a:buFont typeface="Arial" charset="0"/>
              <a:buChar char="•"/>
            </a:pPr>
            <a:r>
              <a:rPr lang="ru-RU" b="1" dirty="0"/>
              <a:t>55</a:t>
            </a:r>
            <a:r>
              <a:rPr lang="ru-RU" b="1" baseline="30000" dirty="0"/>
              <a:t>-ти</a:t>
            </a:r>
            <a:r>
              <a:rPr lang="ru-RU" b="1" dirty="0"/>
              <a:t> </a:t>
            </a:r>
            <a:r>
              <a:rPr lang="ru-RU" b="1" dirty="0" err="1"/>
              <a:t>пехотен</a:t>
            </a:r>
            <a:r>
              <a:rPr lang="ru-RU" b="1" dirty="0"/>
              <a:t> полк </a:t>
            </a:r>
          </a:p>
          <a:p>
            <a:pPr lvl="1"/>
            <a:endParaRPr lang="ru-RU" b="1" dirty="0"/>
          </a:p>
          <a:p>
            <a:pPr lvl="1">
              <a:buFont typeface="Arial" charset="0"/>
              <a:buChar char="•"/>
            </a:pPr>
            <a:r>
              <a:rPr lang="ru-RU" b="1" dirty="0"/>
              <a:t>56</a:t>
            </a:r>
            <a:r>
              <a:rPr lang="ru-RU" b="1" baseline="30000" dirty="0"/>
              <a:t>-ти</a:t>
            </a:r>
            <a:r>
              <a:rPr lang="ru-RU" b="1" dirty="0"/>
              <a:t> </a:t>
            </a:r>
            <a:r>
              <a:rPr lang="ru-RU" b="1" dirty="0" err="1"/>
              <a:t>пехотен</a:t>
            </a:r>
            <a:r>
              <a:rPr lang="ru-RU" b="1" dirty="0"/>
              <a:t> полк </a:t>
            </a:r>
            <a:endParaRPr lang="ru-RU" b="1" dirty="0" smtClean="0"/>
          </a:p>
          <a:p>
            <a:pPr lvl="1"/>
            <a:endParaRPr lang="ru-RU" b="1" dirty="0" smtClean="0"/>
          </a:p>
          <a:p>
            <a:r>
              <a:rPr lang="ru-RU" b="1" dirty="0" err="1" smtClean="0"/>
              <a:t>Осма</a:t>
            </a:r>
            <a:r>
              <a:rPr lang="ru-RU" b="1" dirty="0" smtClean="0"/>
              <a:t> </a:t>
            </a:r>
            <a:r>
              <a:rPr lang="ru-RU" b="1" dirty="0" err="1" smtClean="0"/>
              <a:t>артилерийска</a:t>
            </a:r>
            <a:r>
              <a:rPr lang="ru-RU" b="1" dirty="0" smtClean="0"/>
              <a:t> бригада</a:t>
            </a:r>
          </a:p>
          <a:p>
            <a:endParaRPr lang="ru-RU" b="1" dirty="0" smtClean="0"/>
          </a:p>
          <a:p>
            <a:r>
              <a:rPr lang="ru-RU" b="1" dirty="0" smtClean="0"/>
              <a:t>Командир – полковник </a:t>
            </a:r>
            <a:r>
              <a:rPr lang="ru-RU" b="1" dirty="0" err="1" smtClean="0"/>
              <a:t>Димитър</a:t>
            </a:r>
            <a:r>
              <a:rPr lang="ru-RU" b="1" dirty="0" smtClean="0"/>
              <a:t> </a:t>
            </a:r>
            <a:r>
              <a:rPr lang="ru-RU" b="1" dirty="0" err="1" smtClean="0"/>
              <a:t>Русчев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err="1" smtClean="0"/>
              <a:t>Състав</a:t>
            </a:r>
            <a:r>
              <a:rPr lang="ru-RU" b="1" dirty="0" smtClean="0"/>
              <a:t>: </a:t>
            </a:r>
          </a:p>
          <a:p>
            <a:pPr lvl="1">
              <a:buFont typeface="Arial" charset="0"/>
              <a:buChar char="•"/>
            </a:pPr>
            <a:r>
              <a:rPr lang="ru-RU" b="1" dirty="0" smtClean="0"/>
              <a:t>8</a:t>
            </a:r>
            <a:r>
              <a:rPr lang="ru-RU" b="1" baseline="30000" dirty="0" smtClean="0"/>
              <a:t>-ми</a:t>
            </a:r>
            <a:r>
              <a:rPr lang="ru-RU" b="1" dirty="0" smtClean="0"/>
              <a:t> </a:t>
            </a:r>
            <a:r>
              <a:rPr lang="ru-RU" b="1" dirty="0" err="1" smtClean="0"/>
              <a:t>артилерийски</a:t>
            </a:r>
            <a:r>
              <a:rPr lang="ru-RU" b="1" dirty="0" smtClean="0"/>
              <a:t> полк </a:t>
            </a:r>
          </a:p>
          <a:p>
            <a:pPr lvl="1"/>
            <a:endParaRPr lang="ru-RU" b="1" dirty="0" smtClean="0"/>
          </a:p>
          <a:p>
            <a:pPr lvl="1">
              <a:buFont typeface="Arial" charset="0"/>
              <a:buChar char="•"/>
            </a:pPr>
            <a:r>
              <a:rPr lang="ru-RU" b="1" dirty="0" smtClean="0"/>
              <a:t>18</a:t>
            </a:r>
            <a:r>
              <a:rPr lang="ru-RU" b="1" baseline="30000" dirty="0" smtClean="0"/>
              <a:t>-ти</a:t>
            </a:r>
            <a:r>
              <a:rPr lang="ru-RU" b="1" dirty="0" smtClean="0"/>
              <a:t> </a:t>
            </a:r>
            <a:r>
              <a:rPr lang="ru-RU" b="1" dirty="0" err="1" smtClean="0"/>
              <a:t>артилерийски</a:t>
            </a:r>
            <a:r>
              <a:rPr lang="ru-RU" b="1" dirty="0" smtClean="0"/>
              <a:t> полк</a:t>
            </a:r>
            <a:endParaRPr lang="bg-BG" b="1" dirty="0" smtClean="0"/>
          </a:p>
          <a:p>
            <a:pPr lvl="1"/>
            <a:endParaRPr lang="ru-RU" b="1" dirty="0"/>
          </a:p>
          <a:p>
            <a:endParaRPr lang="ru-RU" b="1" dirty="0"/>
          </a:p>
        </p:txBody>
      </p:sp>
      <p:pic>
        <p:nvPicPr>
          <p:cNvPr id="7172" name="Картина 3" descr="Vyrbanov_Ivan Rachev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1714488"/>
            <a:ext cx="23669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6357950" y="5214950"/>
            <a:ext cx="2643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Полк Иван Върбанов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929190" y="1714488"/>
            <a:ext cx="421481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Осма пехотна дивизия  е част от състава на Първа армия с командващ генерал-лейтенант Климент Бояджиев. </a:t>
            </a:r>
            <a:endParaRPr lang="bg-BG" sz="2400" dirty="0" smtClean="0"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bg-BG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През октомври 1915 г.  дивизията се включва в Моравската операция и започва настъпление по линията </a:t>
            </a:r>
            <a:r>
              <a:rPr kumimoji="0" lang="bg-BG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Княжевац-Расник</a:t>
            </a:r>
            <a:r>
              <a:rPr kumimoji="0" lang="bg-BG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bg-BG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bg-BG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Картина 2" descr="32690_6091_13193646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4500594" cy="289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571604" y="1428736"/>
            <a:ext cx="72866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 err="1" smtClean="0">
                <a:ea typeface="Times New Roman" pitchFamily="18" charset="0"/>
                <a:cs typeface="Times New Roman" pitchFamily="18" charset="0"/>
              </a:rPr>
              <a:t>Тунджанци</a:t>
            </a:r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 достигат долината на р. Тимок и успяват да я форсират на 10 октомври. </a:t>
            </a:r>
          </a:p>
          <a:p>
            <a:pPr algn="just"/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Боевете се водят при тежки условия, бурен вятър ограничава видимостта. </a:t>
            </a:r>
          </a:p>
          <a:p>
            <a:pPr algn="just"/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 На 13 октомври е превзет </a:t>
            </a:r>
            <a:r>
              <a:rPr lang="bg-BG" sz="2400" dirty="0" err="1" smtClean="0">
                <a:ea typeface="Times New Roman" pitchFamily="18" charset="0"/>
                <a:cs typeface="Times New Roman" pitchFamily="18" charset="0"/>
              </a:rPr>
              <a:t>Княжевац</a:t>
            </a:r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. </a:t>
            </a:r>
            <a:endParaRPr lang="bg-BG" sz="2400" dirty="0"/>
          </a:p>
        </p:txBody>
      </p:sp>
      <p:pic>
        <p:nvPicPr>
          <p:cNvPr id="4" name="Picture 2" descr="C:\Users\User\Desktop\Първа световна война\New folder\4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429000"/>
            <a:ext cx="4643470" cy="2929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5072066" y="1928802"/>
            <a:ext cx="39290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След овладяването на Ниш дивизията е насочена към Враня, след което се отправя за Скопие. </a:t>
            </a:r>
          </a:p>
          <a:p>
            <a:pPr>
              <a:buFont typeface="Arial" pitchFamily="34" charset="0"/>
              <a:buChar char="•"/>
            </a:pPr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Тя осъществява успешен освободителен поход в Македония. </a:t>
            </a:r>
          </a:p>
        </p:txBody>
      </p:sp>
      <p:pic>
        <p:nvPicPr>
          <p:cNvPr id="4" name="Picture 2" descr="C:\Users\User\Desktop\Първа световна война\New folder\5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3"/>
            <a:ext cx="453627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000232" y="1500174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>
                <a:ea typeface="Times New Roman" pitchFamily="18" charset="0"/>
                <a:cs typeface="Times New Roman" pitchFamily="18" charset="0"/>
              </a:rPr>
              <a:t>Участват в </a:t>
            </a:r>
            <a:r>
              <a:rPr lang="bg-BG" dirty="0" err="1" smtClean="0">
                <a:ea typeface="Times New Roman" pitchFamily="18" charset="0"/>
                <a:cs typeface="Times New Roman" pitchFamily="18" charset="0"/>
              </a:rPr>
              <a:t>Леринската</a:t>
            </a:r>
            <a:r>
              <a:rPr lang="bg-BG" dirty="0" smtClean="0">
                <a:ea typeface="Times New Roman" pitchFamily="18" charset="0"/>
                <a:cs typeface="Times New Roman" pitchFamily="18" charset="0"/>
              </a:rPr>
              <a:t> операция, а през май 1917 г. се сражават на Битолския фронт. </a:t>
            </a:r>
            <a:endParaRPr lang="bg-BG" dirty="0"/>
          </a:p>
        </p:txBody>
      </p:sp>
      <p:pic>
        <p:nvPicPr>
          <p:cNvPr id="4" name="Picture 4" descr="C:\Users\User\Desktop\Първа световна война\снимки 8-ми арт.полк\8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285992"/>
            <a:ext cx="4232273" cy="311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User\Desktop\Първа световна война\снимки 8-ми арт.полк\8.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620990"/>
            <a:ext cx="4286248" cy="323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Първа световна война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571604" y="1214422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По фронтовете на Първата световна война </a:t>
            </a:r>
            <a:r>
              <a:rPr lang="bg-BG" sz="2400" dirty="0" err="1" smtClean="0">
                <a:ea typeface="Times New Roman" pitchFamily="18" charset="0"/>
                <a:cs typeface="Times New Roman" pitchFamily="18" charset="0"/>
              </a:rPr>
              <a:t>Тунджанци</a:t>
            </a:r>
            <a:r>
              <a:rPr lang="bg-BG" sz="2400" dirty="0" smtClean="0">
                <a:ea typeface="Times New Roman" pitchFamily="18" charset="0"/>
                <a:cs typeface="Times New Roman" pitchFamily="18" charset="0"/>
              </a:rPr>
              <a:t> отново проявяват своя героизъм и висок боен дух, сражавайки се за постигане на така желаното национално обединение.</a:t>
            </a:r>
            <a:endParaRPr lang="bg-BG" sz="2400" dirty="0"/>
          </a:p>
        </p:txBody>
      </p:sp>
      <p:pic>
        <p:nvPicPr>
          <p:cNvPr id="4" name="Picture 3" descr="C:\Users\User\Desktop\Първа световна война\снимки 8-ми арт.полк\8.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5" y="3000372"/>
            <a:ext cx="4916647" cy="356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b="1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В битките на Първата световна война се ражда и маршът “Велик е нашият войник”</a:t>
            </a:r>
          </a:p>
        </p:txBody>
      </p:sp>
      <p:sp>
        <p:nvSpPr>
          <p:cNvPr id="11267" name="Текстово поле 2"/>
          <p:cNvSpPr txBox="1">
            <a:spLocks noChangeArrowheads="1"/>
          </p:cNvSpPr>
          <p:nvPr/>
        </p:nvSpPr>
        <p:spPr bwMode="auto">
          <a:xfrm>
            <a:off x="1066800" y="1524000"/>
            <a:ext cx="7162800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i="1" dirty="0"/>
              <a:t>Марш на 23-ти </a:t>
            </a:r>
            <a:r>
              <a:rPr lang="ru-RU" sz="1400" i="1" dirty="0" err="1"/>
              <a:t>пехотен</a:t>
            </a:r>
            <a:r>
              <a:rPr lang="ru-RU" sz="1400" i="1" dirty="0"/>
              <a:t> </a:t>
            </a:r>
            <a:r>
              <a:rPr lang="ru-RU" sz="1400" i="1" dirty="0" err="1"/>
              <a:t>Шипченски</a:t>
            </a:r>
            <a:r>
              <a:rPr lang="ru-RU" sz="1400" i="1" dirty="0"/>
              <a:t> полк</a:t>
            </a:r>
            <a:br>
              <a:rPr lang="ru-RU" sz="1400" i="1" dirty="0"/>
            </a:br>
            <a:r>
              <a:rPr lang="ru-RU" sz="1400" i="1" dirty="0"/>
              <a:t>Текст: подпор. Константин Георгиев</a:t>
            </a:r>
            <a:br>
              <a:rPr lang="ru-RU" sz="1400" i="1" dirty="0"/>
            </a:br>
            <a:r>
              <a:rPr lang="ru-RU" sz="1400" i="1" dirty="0" err="1"/>
              <a:t>Музика</a:t>
            </a:r>
            <a:r>
              <a:rPr lang="ru-RU" sz="1400" i="1" dirty="0"/>
              <a:t>: Михаил </a:t>
            </a:r>
            <a:r>
              <a:rPr lang="ru-RU" sz="1400" i="1" dirty="0" err="1"/>
              <a:t>Шекерджиев</a:t>
            </a:r>
            <a:endParaRPr lang="ru-RU" sz="1400" i="1" dirty="0"/>
          </a:p>
          <a:p>
            <a:endParaRPr lang="ru-RU" sz="1400" i="1" dirty="0"/>
          </a:p>
          <a:p>
            <a:r>
              <a:rPr lang="ru-RU" sz="1400" dirty="0"/>
              <a:t>Велик е </a:t>
            </a:r>
            <a:r>
              <a:rPr lang="ru-RU" sz="1400" dirty="0" err="1"/>
              <a:t>нашият</a:t>
            </a:r>
            <a:r>
              <a:rPr lang="ru-RU" sz="1400" dirty="0"/>
              <a:t> </a:t>
            </a:r>
            <a:r>
              <a:rPr lang="ru-RU" sz="1400" dirty="0" err="1"/>
              <a:t>войник</a:t>
            </a:r>
            <a:r>
              <a:rPr lang="ru-RU" sz="1400" dirty="0"/>
              <a:t>!</a:t>
            </a:r>
            <a:br>
              <a:rPr lang="ru-RU" sz="1400" dirty="0"/>
            </a:br>
            <a:r>
              <a:rPr lang="ru-RU" sz="1400" dirty="0"/>
              <a:t>Велик, велик, велик!</a:t>
            </a:r>
          </a:p>
          <a:p>
            <a:r>
              <a:rPr lang="ru-RU" sz="1400" dirty="0" err="1"/>
              <a:t>Измокрен</a:t>
            </a:r>
            <a:r>
              <a:rPr lang="ru-RU" sz="1400" dirty="0"/>
              <a:t>, </a:t>
            </a:r>
            <a:r>
              <a:rPr lang="ru-RU" sz="1400" dirty="0" err="1"/>
              <a:t>гладен</a:t>
            </a:r>
            <a:r>
              <a:rPr lang="ru-RU" sz="1400" dirty="0"/>
              <a:t>, уморен,</a:t>
            </a:r>
            <a:br>
              <a:rPr lang="ru-RU" sz="1400" dirty="0"/>
            </a:br>
            <a:r>
              <a:rPr lang="ru-RU" sz="1400" dirty="0"/>
              <a:t>без </a:t>
            </a:r>
            <a:r>
              <a:rPr lang="ru-RU" sz="1400" dirty="0" err="1"/>
              <a:t>отдих</a:t>
            </a:r>
            <a:r>
              <a:rPr lang="ru-RU" sz="1400" dirty="0"/>
              <a:t> </a:t>
            </a:r>
            <a:r>
              <a:rPr lang="ru-RU" sz="1400" dirty="0" err="1"/>
              <a:t>би</a:t>
            </a:r>
            <a:r>
              <a:rPr lang="ru-RU" sz="1400" dirty="0"/>
              <a:t> се </a:t>
            </a:r>
            <a:r>
              <a:rPr lang="ru-RU" sz="1400" dirty="0" err="1"/>
              <a:t>ден</a:t>
            </a:r>
            <a:r>
              <a:rPr lang="ru-RU" sz="1400" dirty="0"/>
              <a:t> и </a:t>
            </a:r>
            <a:r>
              <a:rPr lang="ru-RU" sz="1400" dirty="0" err="1"/>
              <a:t>нощ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 err="1"/>
              <a:t>бърдата</a:t>
            </a:r>
            <a:r>
              <a:rPr lang="ru-RU" sz="1400" dirty="0"/>
              <a:t> цепи </a:t>
            </a:r>
            <a:r>
              <a:rPr lang="ru-RU" sz="1400" dirty="0" err="1"/>
              <a:t>разярен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със</a:t>
            </a:r>
            <a:r>
              <a:rPr lang="ru-RU" sz="1400" dirty="0"/>
              <a:t> </a:t>
            </a:r>
            <a:r>
              <a:rPr lang="ru-RU" sz="1400" dirty="0" err="1"/>
              <a:t>страшния</a:t>
            </a:r>
            <a:r>
              <a:rPr lang="ru-RU" sz="1400" dirty="0"/>
              <a:t> си </a:t>
            </a:r>
            <a:r>
              <a:rPr lang="ru-RU" sz="1400" dirty="0" err="1"/>
              <a:t>вик</a:t>
            </a:r>
            <a:r>
              <a:rPr lang="ru-RU" sz="1400" dirty="0"/>
              <a:t> „На нож!“</a:t>
            </a:r>
          </a:p>
          <a:p>
            <a:r>
              <a:rPr lang="ru-RU" sz="1400" dirty="0"/>
              <a:t>От </a:t>
            </a:r>
            <a:r>
              <a:rPr lang="ru-RU" sz="1400" dirty="0" err="1"/>
              <a:t>Китка</a:t>
            </a:r>
            <a:r>
              <a:rPr lang="ru-RU" sz="1400" dirty="0"/>
              <a:t> </a:t>
            </a:r>
            <a:r>
              <a:rPr lang="ru-RU" sz="1400" dirty="0" err="1"/>
              <a:t>литна</a:t>
            </a:r>
            <a:r>
              <a:rPr lang="ru-RU" sz="1400" dirty="0"/>
              <a:t> в един миг,</a:t>
            </a:r>
            <a:br>
              <a:rPr lang="ru-RU" sz="1400" dirty="0"/>
            </a:br>
            <a:r>
              <a:rPr lang="ru-RU" sz="1400" dirty="0" err="1"/>
              <a:t>прецапа</a:t>
            </a:r>
            <a:r>
              <a:rPr lang="ru-RU" sz="1400" dirty="0"/>
              <a:t> </a:t>
            </a:r>
            <a:r>
              <a:rPr lang="ru-RU" sz="1400" dirty="0" err="1"/>
              <a:t>Тимока</a:t>
            </a:r>
            <a:r>
              <a:rPr lang="ru-RU" sz="1400" dirty="0"/>
              <a:t> </a:t>
            </a:r>
            <a:r>
              <a:rPr lang="ru-RU" sz="1400" dirty="0" err="1"/>
              <a:t>дълбок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>при Равна, Вина, </a:t>
            </a:r>
            <a:r>
              <a:rPr lang="ru-RU" sz="1400" dirty="0" err="1"/>
              <a:t>Лясковик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>черта </a:t>
            </a:r>
            <a:r>
              <a:rPr lang="ru-RU" sz="1400" dirty="0" err="1"/>
              <a:t>му</a:t>
            </a:r>
            <a:r>
              <a:rPr lang="ru-RU" sz="1400" dirty="0"/>
              <a:t> </a:t>
            </a:r>
            <a:r>
              <a:rPr lang="ru-RU" sz="1400" dirty="0" err="1"/>
              <a:t>път</a:t>
            </a:r>
            <a:r>
              <a:rPr lang="ru-RU" sz="1400" dirty="0"/>
              <a:t> </a:t>
            </a:r>
            <a:r>
              <a:rPr lang="ru-RU" sz="1400" dirty="0" err="1"/>
              <a:t>самият</a:t>
            </a:r>
            <a:r>
              <a:rPr lang="ru-RU" sz="1400" dirty="0"/>
              <a:t> Бог.</a:t>
            </a:r>
          </a:p>
          <a:p>
            <a:r>
              <a:rPr lang="ru-RU" sz="1400" dirty="0"/>
              <a:t>При </a:t>
            </a:r>
            <a:r>
              <a:rPr lang="ru-RU" sz="1400" dirty="0" err="1"/>
              <a:t>Маврово</a:t>
            </a:r>
            <a:r>
              <a:rPr lang="ru-RU" sz="1400" dirty="0"/>
              <a:t>, </a:t>
            </a:r>
            <a:r>
              <a:rPr lang="ru-RU" sz="1400" dirty="0" err="1"/>
              <a:t>заровен</a:t>
            </a:r>
            <a:r>
              <a:rPr lang="ru-RU" sz="1400" dirty="0"/>
              <a:t> в </a:t>
            </a:r>
            <a:r>
              <a:rPr lang="ru-RU" sz="1400" dirty="0" err="1"/>
              <a:t>сняг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>с </a:t>
            </a:r>
            <a:r>
              <a:rPr lang="ru-RU" sz="1400" dirty="0" err="1"/>
              <a:t>ръце</a:t>
            </a:r>
            <a:r>
              <a:rPr lang="ru-RU" sz="1400" dirty="0"/>
              <a:t> </a:t>
            </a:r>
            <a:r>
              <a:rPr lang="ru-RU" sz="1400" dirty="0" err="1"/>
              <a:t>премръзнали</a:t>
            </a:r>
            <a:r>
              <a:rPr lang="ru-RU" sz="1400" dirty="0"/>
              <a:t> се </a:t>
            </a:r>
            <a:r>
              <a:rPr lang="ru-RU" sz="1400" dirty="0" err="1"/>
              <a:t>би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/>
              <a:t>в </a:t>
            </a:r>
            <a:r>
              <a:rPr lang="ru-RU" sz="1400" dirty="0" err="1"/>
              <a:t>Ботум</a:t>
            </a:r>
            <a:r>
              <a:rPr lang="ru-RU" sz="1400" dirty="0"/>
              <a:t> отвори </a:t>
            </a:r>
            <a:r>
              <a:rPr lang="ru-RU" sz="1400" dirty="0" err="1"/>
              <a:t>път</a:t>
            </a:r>
            <a:r>
              <a:rPr lang="ru-RU" sz="1400" dirty="0"/>
              <a:t> за </a:t>
            </a:r>
            <a:r>
              <a:rPr lang="ru-RU" sz="1400" dirty="0" err="1"/>
              <a:t>Дрин</a:t>
            </a:r>
            <a:r>
              <a:rPr lang="ru-RU" sz="1400" dirty="0"/>
              <a:t>,</a:t>
            </a:r>
            <a:br>
              <a:rPr lang="ru-RU" sz="1400" dirty="0"/>
            </a:br>
            <a:r>
              <a:rPr lang="ru-RU" sz="1400" dirty="0" err="1"/>
              <a:t>прокуди</a:t>
            </a:r>
            <a:r>
              <a:rPr lang="ru-RU" sz="1400" dirty="0"/>
              <a:t> врага до един!</a:t>
            </a:r>
          </a:p>
          <a:p>
            <a:r>
              <a:rPr lang="ru-RU" sz="1400" dirty="0"/>
              <a:t>И пак спокоен, </a:t>
            </a:r>
            <a:r>
              <a:rPr lang="ru-RU" sz="1400" dirty="0" err="1"/>
              <a:t>мълчалив</a:t>
            </a:r>
            <a:r>
              <a:rPr lang="ru-RU" sz="1400" dirty="0"/>
              <a:t>,                          </a:t>
            </a:r>
            <a:r>
              <a:rPr lang="ru-RU" sz="1400" dirty="0" smtClean="0"/>
              <a:t>                                     </a:t>
            </a:r>
            <a:r>
              <a:rPr lang="ru-RU" sz="1400" dirty="0"/>
              <a:t>Михаил </a:t>
            </a:r>
            <a:r>
              <a:rPr lang="ru-RU" sz="1400" dirty="0" err="1"/>
              <a:t>Шекерджиев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при </a:t>
            </a:r>
            <a:r>
              <a:rPr lang="ru-RU" sz="1400" dirty="0" err="1"/>
              <a:t>Охрид</a:t>
            </a:r>
            <a:r>
              <a:rPr lang="ru-RU" sz="1400" dirty="0"/>
              <a:t> </a:t>
            </a:r>
            <a:r>
              <a:rPr lang="ru-RU" sz="1400" dirty="0" err="1"/>
              <a:t>днеска</a:t>
            </a:r>
            <a:r>
              <a:rPr lang="ru-RU" sz="1400" dirty="0"/>
              <a:t> той </a:t>
            </a:r>
            <a:r>
              <a:rPr lang="ru-RU" sz="1400" dirty="0" err="1"/>
              <a:t>стои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и </a:t>
            </a:r>
            <a:r>
              <a:rPr lang="ru-RU" sz="1400" dirty="0" err="1"/>
              <a:t>чака</a:t>
            </a:r>
            <a:r>
              <a:rPr lang="ru-RU" sz="1400" dirty="0"/>
              <a:t> нов враг да срази</a:t>
            </a:r>
            <a:br>
              <a:rPr lang="ru-RU" sz="1400" dirty="0"/>
            </a:br>
            <a:r>
              <a:rPr lang="ru-RU" sz="1400" dirty="0" err="1"/>
              <a:t>със</a:t>
            </a:r>
            <a:r>
              <a:rPr lang="ru-RU" sz="1400" dirty="0"/>
              <a:t> </a:t>
            </a:r>
            <a:r>
              <a:rPr lang="ru-RU" sz="1400" dirty="0" err="1"/>
              <a:t>страшния</a:t>
            </a:r>
            <a:r>
              <a:rPr lang="ru-RU" sz="1400" dirty="0"/>
              <a:t> си </a:t>
            </a:r>
            <a:r>
              <a:rPr lang="ru-RU" sz="1400" dirty="0" err="1"/>
              <a:t>вик</a:t>
            </a:r>
            <a:r>
              <a:rPr lang="ru-RU" sz="1400" dirty="0"/>
              <a:t> „На нож!“</a:t>
            </a:r>
          </a:p>
          <a:p>
            <a:endParaRPr lang="ru-RU" dirty="0"/>
          </a:p>
          <a:p>
            <a:endParaRPr lang="bg-BG" dirty="0"/>
          </a:p>
        </p:txBody>
      </p:sp>
      <p:pic>
        <p:nvPicPr>
          <p:cNvPr id="11268" name="Картина 3" descr="mihailshekerdjiev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571744"/>
            <a:ext cx="24003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ънцестоене">
  <a:themeElements>
    <a:clrScheme name="Слънцестоен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лънцестоен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лънцестоен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186</TotalTime>
  <Words>432</Words>
  <PresentationFormat>Презентация на цял екран (4:3)</PresentationFormat>
  <Paragraphs>107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19" baseType="lpstr">
      <vt:lpstr>Слънцестоене</vt:lpstr>
      <vt:lpstr>   </vt:lpstr>
      <vt:lpstr>Слайд 2</vt:lpstr>
      <vt:lpstr>ОСМА ТУНДЖАНСКА ДИВИЗИЯ</vt:lpstr>
      <vt:lpstr>ОСМА ТУНДЖАНСКА ДИВИЗИЯ</vt:lpstr>
      <vt:lpstr>Балкански войни (1912-1913)</vt:lpstr>
      <vt:lpstr>Балкански войни (1912-1913)</vt:lpstr>
      <vt:lpstr>Балкански войни (1912-1913)</vt:lpstr>
      <vt:lpstr>Балкански войни (1912-1913)</vt:lpstr>
      <vt:lpstr>Балкански войни (1912-1913)</vt:lpstr>
      <vt:lpstr>Първа световна война</vt:lpstr>
      <vt:lpstr>Първа световна война</vt:lpstr>
      <vt:lpstr>Първа световна война</vt:lpstr>
      <vt:lpstr>Първа световна война</vt:lpstr>
      <vt:lpstr>Първа световна война</vt:lpstr>
      <vt:lpstr>Първа световна война</vt:lpstr>
      <vt:lpstr>Първа световна война</vt:lpstr>
      <vt:lpstr>Първа световна война</vt:lpstr>
      <vt:lpstr>В битките на Първата световна война се ражда и маршът “Велик е нашият войник”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120</cp:revision>
  <dcterms:created xsi:type="dcterms:W3CDTF">2020-04-08T13:49:47Z</dcterms:created>
  <dcterms:modified xsi:type="dcterms:W3CDTF">2020-05-04T11:15:29Z</dcterms:modified>
</cp:coreProperties>
</file>